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41"/>
  </p:notesMasterIdLst>
  <p:handoutMasterIdLst>
    <p:handoutMasterId r:id="rId42"/>
  </p:handoutMasterIdLst>
  <p:sldIdLst>
    <p:sldId id="256" r:id="rId5"/>
    <p:sldId id="296" r:id="rId6"/>
    <p:sldId id="297" r:id="rId7"/>
    <p:sldId id="304" r:id="rId8"/>
    <p:sldId id="302" r:id="rId9"/>
    <p:sldId id="282" r:id="rId10"/>
    <p:sldId id="308" r:id="rId11"/>
    <p:sldId id="300" r:id="rId12"/>
    <p:sldId id="287" r:id="rId13"/>
    <p:sldId id="290" r:id="rId14"/>
    <p:sldId id="303" r:id="rId15"/>
    <p:sldId id="299" r:id="rId16"/>
    <p:sldId id="298" r:id="rId17"/>
    <p:sldId id="292" r:id="rId18"/>
    <p:sldId id="301" r:id="rId19"/>
    <p:sldId id="305" r:id="rId20"/>
    <p:sldId id="293" r:id="rId21"/>
    <p:sldId id="289" r:id="rId22"/>
    <p:sldId id="295" r:id="rId23"/>
    <p:sldId id="294" r:id="rId24"/>
    <p:sldId id="288" r:id="rId25"/>
    <p:sldId id="286" r:id="rId26"/>
    <p:sldId id="285" r:id="rId27"/>
    <p:sldId id="310" r:id="rId28"/>
    <p:sldId id="283" r:id="rId29"/>
    <p:sldId id="284" r:id="rId30"/>
    <p:sldId id="309" r:id="rId31"/>
    <p:sldId id="306" r:id="rId32"/>
    <p:sldId id="307" r:id="rId33"/>
    <p:sldId id="312" r:id="rId34"/>
    <p:sldId id="311" r:id="rId35"/>
    <p:sldId id="313" r:id="rId36"/>
    <p:sldId id="314" r:id="rId37"/>
    <p:sldId id="315" r:id="rId38"/>
    <p:sldId id="316" r:id="rId39"/>
    <p:sldId id="279" r:id="rId40"/>
  </p:sldIdLst>
  <p:sldSz cx="9144000" cy="5143500" type="screen16x9"/>
  <p:notesSz cx="6858000" cy="9144000"/>
  <p:defaultTextStyle>
    <a:defPPr>
      <a:defRPr lang="en-US"/>
    </a:defPPr>
    <a:lvl1pPr marL="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3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074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612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149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686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diti Chasen" initials="AC" lastIdx="13" clrIdx="0">
    <p:extLst>
      <p:ext uri="{19B8F6BF-5375-455C-9EA6-DF929625EA0E}">
        <p15:presenceInfo xmlns:p15="http://schemas.microsoft.com/office/powerpoint/2012/main" userId="S-1-5-21-488054422-984491705-4547331-539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D00"/>
    <a:srgbClr val="FFCE00"/>
    <a:srgbClr val="101F3F"/>
    <a:srgbClr val="5580C3"/>
    <a:srgbClr val="005596"/>
    <a:srgbClr val="5F5F5F"/>
    <a:srgbClr val="626262"/>
    <a:srgbClr val="005598"/>
    <a:srgbClr val="2C2C2C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2" autoAdjust="0"/>
    <p:restoredTop sz="94713" autoAdjust="0"/>
  </p:normalViewPr>
  <p:slideViewPr>
    <p:cSldViewPr snapToGrid="0">
      <p:cViewPr varScale="1">
        <p:scale>
          <a:sx n="73" d="100"/>
          <a:sy n="73" d="100"/>
        </p:scale>
        <p:origin x="90" y="9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6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7B78B-0C5F-4424-9626-96067E7046DF}" type="datetimeFigureOut">
              <a:rPr lang="en-US" smtClean="0"/>
              <a:pPr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B3812-7E8A-40E2-A812-262EBC9B79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25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D5B13-04FC-4EB8-B650-88C6695F81DE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E125D-C6EC-4A34-A2C4-EF19D6C237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93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538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074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612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149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7686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757955-C88F-4C76-92C5-42A187B34AE1}"/>
              </a:ext>
            </a:extLst>
          </p:cNvPr>
          <p:cNvSpPr/>
          <p:nvPr userDrawn="1"/>
        </p:nvSpPr>
        <p:spPr>
          <a:xfrm>
            <a:off x="0" y="440055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AA7CB1-10A0-6F4F-B3D7-A86EA05BBE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78529" cy="5053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CDE36-2E70-9B4E-99E7-267070E4FE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3" y="2015104"/>
            <a:ext cx="4918883" cy="111329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733800" y="1962150"/>
            <a:ext cx="0" cy="6858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F9B4DC7A-65E0-4447-8A6D-1696A9E59A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1074" y="3486150"/>
            <a:ext cx="4177435" cy="536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3E7F7A48-93F4-4120-A5A8-40F10C083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1074" y="3877539"/>
            <a:ext cx="4177435" cy="536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 | 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52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D5B36EC-F4FF-4C91-B0D2-219969B44ED4}"/>
              </a:ext>
            </a:extLst>
          </p:cNvPr>
          <p:cNvSpPr/>
          <p:nvPr userDrawn="1"/>
        </p:nvSpPr>
        <p:spPr>
          <a:xfrm>
            <a:off x="10347" y="4324102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BBE7EB-D79B-4EB4-B2D8-4FDE0FFE3695}"/>
              </a:ext>
            </a:extLst>
          </p:cNvPr>
          <p:cNvSpPr/>
          <p:nvPr userDrawn="1"/>
        </p:nvSpPr>
        <p:spPr>
          <a:xfrm>
            <a:off x="0" y="5009902"/>
            <a:ext cx="9144000" cy="133598"/>
          </a:xfrm>
          <a:prstGeom prst="rect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en-US" sz="1125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52" y="1860862"/>
            <a:ext cx="4654296" cy="153498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416A7-7582-4454-B3D0-016ED2F81791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DA82F3-FB66-984E-8856-E5219CFED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21715"/>
            <a:ext cx="1930782" cy="43699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 userDrawn="1"/>
        </p:nvSpPr>
        <p:spPr>
          <a:xfrm>
            <a:off x="609600" y="2114550"/>
            <a:ext cx="4191000" cy="533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baseline="0">
                <a:solidFill>
                  <a:srgbClr val="FFFFFF"/>
                </a:solidFill>
              </a:defRPr>
            </a:lvl1pPr>
          </a:lstStyle>
          <a:p>
            <a:pPr marL="0" marR="0" lvl="0" indent="0" algn="l" defTabSz="7792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DIVIDER SLIDE EXAMPLE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3E1023-9FC4-4AFA-8B9B-0E9CD6333A79}"/>
              </a:ext>
            </a:extLst>
          </p:cNvPr>
          <p:cNvSpPr/>
          <p:nvPr userDrawn="1"/>
        </p:nvSpPr>
        <p:spPr>
          <a:xfrm>
            <a:off x="7214191" y="4201819"/>
            <a:ext cx="1929809" cy="84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CF567-1F19-4B0B-A632-42665F1E62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017" y="2147208"/>
            <a:ext cx="5029200" cy="5007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cap="none" baseline="0">
                <a:solidFill>
                  <a:srgbClr val="005598"/>
                </a:solidFill>
              </a:defRPr>
            </a:lvl1pPr>
            <a:lvl2pPr marL="389626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6AAB7-5104-4B63-8979-782B1542D955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971550"/>
            <a:ext cx="3695700" cy="33944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71550"/>
            <a:ext cx="3886200" cy="33944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4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text boxes | graphics 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B0261-08FB-4E6A-8C51-83D6D6CB22E7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971550"/>
            <a:ext cx="35433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953000" y="971550"/>
            <a:ext cx="35814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marL="292219" lvl="0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95300" y="2876551"/>
            <a:ext cx="35433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953000" y="2876550"/>
            <a:ext cx="3581400" cy="1523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09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with four content areas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41E06-040C-4B41-B9CC-1E4B0C32CCA4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Comparison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971550"/>
            <a:ext cx="4040188" cy="47982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rgbClr val="FFFFFF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554956"/>
            <a:ext cx="4040188" cy="29634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4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marL="292219" lvl="0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/>
              <a:t>Click to add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971550"/>
            <a:ext cx="4041775" cy="47982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800" b="1" baseline="0">
                <a:solidFill>
                  <a:srgbClr val="FFFFFF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6" y="1554956"/>
            <a:ext cx="4041775" cy="296346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 baseline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D7633-F6F8-4C4A-B8EA-046314B197AD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4175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43F47-3A17-4815-B5CA-CB8A13ED65A3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1" y="1000126"/>
            <a:ext cx="5111750" cy="35182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000126"/>
            <a:ext cx="3008313" cy="3518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4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with caption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BFBDE-E9E4-4A52-8B24-F987522924E0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42949"/>
            <a:ext cx="5486400" cy="28027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3"/>
            <a:ext cx="5486400" cy="3750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28600" y="209550"/>
            <a:ext cx="8153400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 with caption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7E072-84CE-4541-9F8B-376411DA54F5}"/>
              </a:ext>
            </a:extLst>
          </p:cNvPr>
          <p:cNvSpPr txBox="1"/>
          <p:nvPr userDrawn="1"/>
        </p:nvSpPr>
        <p:spPr>
          <a:xfrm>
            <a:off x="-76200" y="4857750"/>
            <a:ext cx="457200" cy="215409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fld id="{A0918C97-1E36-4999-BE26-BF01A4E83B3C}" type="slidenum">
              <a:rPr lang="en-US" sz="800" smtClean="0">
                <a:solidFill>
                  <a:srgbClr val="626262"/>
                </a:solidFill>
                <a:cs typeface="Roboto Light"/>
              </a:rPr>
              <a:pPr algn="r"/>
              <a:t>‹#›</a:t>
            </a:fld>
            <a:endParaRPr lang="en-US" sz="800" dirty="0" err="1">
              <a:solidFill>
                <a:srgbClr val="626262"/>
              </a:solidFill>
              <a:cs typeface="Robo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9C6058-CC50-BC4B-824D-318F6EDFA05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38" y="4556957"/>
            <a:ext cx="1930782" cy="436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E0A6D5-94E5-4CD9-91DF-3E81A5DB8CF9}"/>
              </a:ext>
            </a:extLst>
          </p:cNvPr>
          <p:cNvSpPr/>
          <p:nvPr userDrawn="1"/>
        </p:nvSpPr>
        <p:spPr>
          <a:xfrm>
            <a:off x="1" y="5109210"/>
            <a:ext cx="9143999" cy="34290"/>
          </a:xfrm>
          <a:prstGeom prst="rect">
            <a:avLst/>
          </a:prstGeom>
          <a:solidFill>
            <a:srgbClr val="FFCE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4AD4E-53A8-4549-BC73-E9751C972DC3}"/>
              </a:ext>
            </a:extLst>
          </p:cNvPr>
          <p:cNvSpPr txBox="1"/>
          <p:nvPr userDrawn="1"/>
        </p:nvSpPr>
        <p:spPr>
          <a:xfrm>
            <a:off x="2640252" y="4840907"/>
            <a:ext cx="3863497" cy="169243"/>
          </a:xfrm>
          <a:prstGeom prst="rect">
            <a:avLst/>
          </a:prstGeom>
          <a:noFill/>
        </p:spPr>
        <p:txBody>
          <a:bodyPr wrap="none" lIns="91410" tIns="45703" rIns="91410" bIns="45703" rtlCol="0">
            <a:spAutoFit/>
          </a:bodyPr>
          <a:lstStyle/>
          <a:p>
            <a:pPr lvl="0" algn="ctr"/>
            <a:r>
              <a:rPr lang="en-US" sz="500" kern="1200" dirty="0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CREE LIGHTING CONFIDENTIAL &amp; PROPRIETARY © 2019 Cree Lighting, A Company of IDEAL Industries.  All rights reserved.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4" r:id="rId2"/>
    <p:sldLayoutId id="2147483686" r:id="rId3"/>
    <p:sldLayoutId id="2147483676" r:id="rId4"/>
    <p:sldLayoutId id="2147483684" r:id="rId5"/>
    <p:sldLayoutId id="2147483677" r:id="rId6"/>
    <p:sldLayoutId id="2147483678" r:id="rId7"/>
    <p:sldLayoutId id="2147483680" r:id="rId8"/>
    <p:sldLayoutId id="2147483681" r:id="rId9"/>
    <p:sldLayoutId id="2147483687" r:id="rId10"/>
  </p:sldLayoutIdLst>
  <p:hf hdr="0" dt="0"/>
  <p:txStyles>
    <p:titleStyle>
      <a:lvl1pPr algn="l" defTabSz="779252" rtl="0" eaLnBrk="1" latinLnBrk="0" hangingPunct="1"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0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A307AE-F94A-4F77-BA24-2E0EEB266BCE}"/>
              </a:ext>
            </a:extLst>
          </p:cNvPr>
          <p:cNvSpPr txBox="1"/>
          <p:nvPr/>
        </p:nvSpPr>
        <p:spPr>
          <a:xfrm>
            <a:off x="4044950" y="3486150"/>
            <a:ext cx="4416794" cy="677074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pPr algn="r"/>
            <a:r>
              <a:rPr lang="en-US" sz="2400" dirty="0">
                <a:solidFill>
                  <a:srgbClr val="005598"/>
                </a:solidFill>
                <a:cs typeface="Roboto Light"/>
              </a:rPr>
              <a:t>VuePoint Eye Comfort Study</a:t>
            </a:r>
          </a:p>
          <a:p>
            <a:pPr algn="r"/>
            <a:r>
              <a:rPr lang="en-US" sz="1400" dirty="0">
                <a:solidFill>
                  <a:srgbClr val="005598"/>
                </a:solidFill>
                <a:cs typeface="Roboto Light"/>
              </a:rPr>
              <a:t>Brad Thomas | 11/06/19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438"/>
          <a:stretch/>
        </p:blipFill>
        <p:spPr>
          <a:xfrm>
            <a:off x="3676649" y="762000"/>
            <a:ext cx="4930775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LEDway</a:t>
            </a:r>
            <a:r>
              <a:rPr lang="en-US" dirty="0"/>
              <a:t> with 2M Optics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1,600,000 to space 2,000 is 800:1 ratio over 5mm span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360" r="32123"/>
          <a:stretch/>
        </p:blipFill>
        <p:spPr>
          <a:xfrm>
            <a:off x="419100" y="762000"/>
            <a:ext cx="3111500" cy="3390900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0.67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445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6830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377863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090"/>
          <a:stretch/>
        </p:blipFill>
        <p:spPr>
          <a:xfrm>
            <a:off x="4286250" y="749300"/>
            <a:ext cx="4619624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KBL-A (external Meanwell driver)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8,300,000 to space 30,000 is 277:1 ratio over 5mm span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125" r="20363"/>
          <a:stretch/>
        </p:blipFill>
        <p:spPr>
          <a:xfrm>
            <a:off x="361950" y="749300"/>
            <a:ext cx="3276332" cy="3390900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0.67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61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2735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26219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938"/>
          <a:stretch/>
        </p:blipFill>
        <p:spPr>
          <a:xfrm>
            <a:off x="4057649" y="749300"/>
            <a:ext cx="4848225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VuePoint P1 with Diffuser only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1,800,000 to space 2,500 is 720:1 ratio over 15mm span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206" r="23126"/>
          <a:stretch/>
        </p:blipFill>
        <p:spPr>
          <a:xfrm>
            <a:off x="444499" y="749300"/>
            <a:ext cx="3340101" cy="3390900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0.73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381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0703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2985457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7032" r="30019"/>
          <a:stretch/>
        </p:blipFill>
        <p:spPr>
          <a:xfrm>
            <a:off x="240632" y="736600"/>
            <a:ext cx="2915080" cy="3390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5" y="736600"/>
            <a:ext cx="5505450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CPY 250 with Flat Lens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1,300,000 to space 30,000 is 43:1 ratio over 6mm span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0.79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34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409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234306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937"/>
          <a:stretch/>
        </p:blipFill>
        <p:spPr>
          <a:xfrm>
            <a:off x="3924300" y="762000"/>
            <a:ext cx="4683124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XSP 3ME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9,235,000 to space 45,000 is 205:1 ratio over 30mm span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440" r="26586"/>
          <a:stretch/>
        </p:blipFill>
        <p:spPr>
          <a:xfrm>
            <a:off x="222250" y="762000"/>
            <a:ext cx="3632200" cy="3390900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0.85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254000" y="74295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968750" y="7493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2700503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978"/>
          <a:stretch/>
        </p:blipFill>
        <p:spPr>
          <a:xfrm>
            <a:off x="3784600" y="749300"/>
            <a:ext cx="5121274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200" y="184150"/>
            <a:ext cx="8153400" cy="381000"/>
          </a:xfrm>
        </p:spPr>
        <p:txBody>
          <a:bodyPr/>
          <a:lstStyle/>
          <a:p>
            <a:r>
              <a:rPr lang="en-US" dirty="0"/>
              <a:t>CXB-A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6,000,000 to space 45,000 is 133:1 ratio over 20mm span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4014" r="22318"/>
          <a:stretch/>
        </p:blipFill>
        <p:spPr>
          <a:xfrm>
            <a:off x="139700" y="749300"/>
            <a:ext cx="3505200" cy="3390900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0.85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460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7782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212792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HXB 70kL Medium Optic at 65° Viewing Angle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49300"/>
            <a:ext cx="550545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051" r="25201"/>
          <a:stretch/>
        </p:blipFill>
        <p:spPr>
          <a:xfrm>
            <a:off x="222249" y="749300"/>
            <a:ext cx="3124201" cy="3390900"/>
          </a:xfrm>
          <a:prstGeom prst="rect">
            <a:avLst/>
          </a:prstGeom>
        </p:spPr>
      </p:pic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1,400,000 to reflector 66,000 is 21:1 ratio over 26mm span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0.95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34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409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306735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207"/>
          <a:stretch/>
        </p:blipFill>
        <p:spPr>
          <a:xfrm>
            <a:off x="3829050" y="762000"/>
            <a:ext cx="4778374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RSW Small 2ME (from slightly in front)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Max 7,800,000 to space 8,000 is 975:1 ratio over 75mm span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667" r="20357"/>
          <a:stretch/>
        </p:blipFill>
        <p:spPr>
          <a:xfrm>
            <a:off x="177799" y="762000"/>
            <a:ext cx="3467101" cy="3390900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0.96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1905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8227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310789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940"/>
          <a:stretch/>
        </p:blipFill>
        <p:spPr>
          <a:xfrm>
            <a:off x="3428999" y="762000"/>
            <a:ext cx="5178425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RSW Small (from slightly behind)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Max 393,000 to space 13,000 is 30:1 ratio over 75mm span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646" r="31083"/>
          <a:stretch/>
        </p:blipFill>
        <p:spPr>
          <a:xfrm>
            <a:off x="444499" y="762000"/>
            <a:ext cx="2657475" cy="3390900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1.36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508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4734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177350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055"/>
          <a:stretch/>
        </p:blipFill>
        <p:spPr>
          <a:xfrm>
            <a:off x="3841750" y="762000"/>
            <a:ext cx="5006974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 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Max 50,000 to space 1,500 is 33:1 ratio over 125mm span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899" r="28431"/>
          <a:stretch/>
        </p:blipFill>
        <p:spPr>
          <a:xfrm>
            <a:off x="330199" y="762000"/>
            <a:ext cx="3340101" cy="3390900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1.47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492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8671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184201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98500"/>
            <a:ext cx="8229600" cy="4025900"/>
          </a:xfrm>
        </p:spPr>
        <p:txBody>
          <a:bodyPr/>
          <a:lstStyle/>
          <a:p>
            <a:r>
              <a:rPr lang="en-US" dirty="0"/>
              <a:t>The concept behind this test is that eye comfort is affected by three things</a:t>
            </a:r>
          </a:p>
          <a:p>
            <a:pPr lvl="1"/>
            <a:r>
              <a:rPr lang="en-US" dirty="0"/>
              <a:t>The luminous intensity</a:t>
            </a:r>
          </a:p>
          <a:p>
            <a:pPr lvl="2"/>
            <a:r>
              <a:rPr lang="en-US" dirty="0"/>
              <a:t>i.e. a 70,000 lumen light will hurt your eyes whether it is 2mm or 1m in diameter</a:t>
            </a:r>
          </a:p>
          <a:p>
            <a:pPr lvl="2"/>
            <a:r>
              <a:rPr lang="en-US" dirty="0"/>
              <a:t>This is not a parameter we can change because we must build luminaires at certain lumen levels</a:t>
            </a:r>
          </a:p>
          <a:p>
            <a:pPr lvl="1"/>
            <a:r>
              <a:rPr lang="en-US" dirty="0"/>
              <a:t>The size and contrast of pixilation within the light emitting area</a:t>
            </a:r>
          </a:p>
          <a:p>
            <a:pPr lvl="2"/>
            <a:r>
              <a:rPr lang="en-US" dirty="0"/>
              <a:t>A large diffuse light source is easy on the eyes, as long as it is not too bright</a:t>
            </a:r>
          </a:p>
          <a:p>
            <a:pPr lvl="2"/>
            <a:r>
              <a:rPr lang="en-US" dirty="0"/>
              <a:t>The same lumen output compacted into a smaller and smaller number of brighter and brighter spot sources with dark between them is uncomfortable to the eyes</a:t>
            </a:r>
          </a:p>
          <a:p>
            <a:pPr lvl="2"/>
            <a:r>
              <a:rPr lang="en-US" dirty="0"/>
              <a:t>This we have control over!</a:t>
            </a:r>
          </a:p>
          <a:p>
            <a:pPr lvl="1"/>
            <a:r>
              <a:rPr lang="en-US" dirty="0"/>
              <a:t>Patterns visible within the light emitting surface</a:t>
            </a:r>
          </a:p>
          <a:p>
            <a:pPr lvl="2"/>
            <a:r>
              <a:rPr lang="en-US" dirty="0"/>
              <a:t>Patterns catch your eye</a:t>
            </a:r>
          </a:p>
          <a:p>
            <a:pPr lvl="2"/>
            <a:r>
              <a:rPr lang="en-US" dirty="0"/>
              <a:t>Patterns with irregularities are more annoying than uniformity and symmetry</a:t>
            </a:r>
          </a:p>
          <a:p>
            <a:pPr lvl="2"/>
            <a:r>
              <a:rPr lang="en-US" dirty="0"/>
              <a:t>Irregular gaps like screw heads bother people</a:t>
            </a:r>
          </a:p>
          <a:p>
            <a:pPr lvl="2"/>
            <a:r>
              <a:rPr lang="en-US" dirty="0"/>
              <a:t>Make patterns as subdued and uniform as possible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Comfort Concept</a:t>
            </a:r>
          </a:p>
        </p:txBody>
      </p:sp>
    </p:spTree>
    <p:extLst>
      <p:ext uri="{BB962C8B-B14F-4D97-AF65-F5344CB8AC3E}">
        <p14:creationId xmlns:p14="http://schemas.microsoft.com/office/powerpoint/2010/main" val="4176783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517"/>
          <a:stretch/>
        </p:blipFill>
        <p:spPr>
          <a:xfrm>
            <a:off x="3879850" y="762000"/>
            <a:ext cx="5146674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 with narrow reflector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Max 96,000 to space 4,000 is 24:1 ratio over 150mm span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515" r="23818"/>
          <a:stretch/>
        </p:blipFill>
        <p:spPr>
          <a:xfrm>
            <a:off x="63499" y="762000"/>
            <a:ext cx="3670301" cy="3390900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2.0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8798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678604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with Lens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46,000 to diffuser edge 5,000 is 9:1 ratio over 100mm span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762000"/>
            <a:ext cx="550545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401"/>
          <a:stretch/>
        </p:blipFill>
        <p:spPr>
          <a:xfrm>
            <a:off x="4070349" y="762000"/>
            <a:ext cx="4987925" cy="3390900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2.05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206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0894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222064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LS4 White Satin Ice at Nadir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16,400 to diffuser edge 9,000 is 1.8:1 ratio over 50mm span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093"/>
          <a:stretch/>
        </p:blipFill>
        <p:spPr>
          <a:xfrm>
            <a:off x="3581399" y="762000"/>
            <a:ext cx="4949825" cy="339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0703" r="33622"/>
          <a:stretch/>
        </p:blipFill>
        <p:spPr>
          <a:xfrm>
            <a:off x="635001" y="762000"/>
            <a:ext cx="2514600" cy="3390900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2.14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6286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5941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21880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785"/>
          <a:stretch/>
        </p:blipFill>
        <p:spPr>
          <a:xfrm>
            <a:off x="3829050" y="749300"/>
            <a:ext cx="5076824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VuePoint with Diffuser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7959" r="29989"/>
          <a:stretch/>
        </p:blipFill>
        <p:spPr>
          <a:xfrm>
            <a:off x="203200" y="749300"/>
            <a:ext cx="3416300" cy="3390900"/>
          </a:xfrm>
          <a:prstGeom prst="rect">
            <a:avLst/>
          </a:prstGeom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444500" y="4260850"/>
            <a:ext cx="8229600" cy="333772"/>
          </a:xfrm>
          <a:prstGeom prst="rect">
            <a:avLst/>
          </a:prstGeom>
        </p:spPr>
        <p:txBody>
          <a:bodyPr/>
          <a:lstStyle>
            <a:lvl1pPr marL="292219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Center 36,000 to edge 15,000 is 2.4:1 ratio over 230mm span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905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38227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3.3</a:t>
            </a:r>
          </a:p>
        </p:txBody>
      </p:sp>
    </p:spTree>
    <p:extLst>
      <p:ext uri="{BB962C8B-B14F-4D97-AF65-F5344CB8AC3E}">
        <p14:creationId xmlns:p14="http://schemas.microsoft.com/office/powerpoint/2010/main" val="1606478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VuePoint with Diffuser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444500" y="4260850"/>
            <a:ext cx="8229600" cy="333772"/>
          </a:xfrm>
          <a:prstGeom prst="rect">
            <a:avLst/>
          </a:prstGeom>
        </p:spPr>
        <p:txBody>
          <a:bodyPr/>
          <a:lstStyle>
            <a:lvl1pPr marL="292219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Center 55,000 to edge 2,000 is 27.5:1 ratio over 230mm span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1.9</a:t>
            </a:r>
          </a:p>
        </p:txBody>
      </p:sp>
      <p:pic>
        <p:nvPicPr>
          <p:cNvPr id="1026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20" y="630237"/>
            <a:ext cx="4937760" cy="366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: Rounded Corners 13"/>
          <p:cNvSpPr/>
          <p:nvPr/>
        </p:nvSpPr>
        <p:spPr>
          <a:xfrm>
            <a:off x="4978400" y="590550"/>
            <a:ext cx="196215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 from Light Tools</a:t>
            </a:r>
          </a:p>
        </p:txBody>
      </p:sp>
    </p:spTree>
    <p:extLst>
      <p:ext uri="{BB962C8B-B14F-4D97-AF65-F5344CB8AC3E}">
        <p14:creationId xmlns:p14="http://schemas.microsoft.com/office/powerpoint/2010/main" val="2372302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VuePoint with Diffuser - Luminance Profile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223962"/>
            <a:ext cx="7410450" cy="2695575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44500" y="4260850"/>
            <a:ext cx="8229600" cy="333772"/>
          </a:xfrm>
          <a:prstGeom prst="rect">
            <a:avLst/>
          </a:prstGeom>
        </p:spPr>
        <p:txBody>
          <a:bodyPr/>
          <a:lstStyle>
            <a:lvl1pPr marL="292219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Gradual intensity transition is comfortable to the eyes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984" t="4771" r="73479" b="43403"/>
          <a:stretch/>
        </p:blipFill>
        <p:spPr>
          <a:xfrm>
            <a:off x="866774" y="1223962"/>
            <a:ext cx="2422525" cy="23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91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44" y="1255711"/>
            <a:ext cx="6552879" cy="26955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VuePoint 12kL Scalloped Edge Luminance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44500" y="4260850"/>
            <a:ext cx="8229600" cy="333772"/>
          </a:xfrm>
          <a:prstGeom prst="rect">
            <a:avLst/>
          </a:prstGeom>
        </p:spPr>
        <p:txBody>
          <a:bodyPr/>
          <a:lstStyle>
            <a:lvl1pPr marL="292219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Scalloped pattern of intensity is </a:t>
            </a:r>
            <a:r>
              <a:rPr lang="en-US" u="sng" dirty="0"/>
              <a:t>not</a:t>
            </a:r>
            <a:r>
              <a:rPr lang="en-US" dirty="0"/>
              <a:t> uncomfortable, but </a:t>
            </a:r>
            <a:r>
              <a:rPr lang="en-US" u="sng" dirty="0"/>
              <a:t>is</a:t>
            </a:r>
            <a:r>
              <a:rPr lang="en-US" dirty="0"/>
              <a:t> annoying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25" r="29268"/>
          <a:stretch/>
        </p:blipFill>
        <p:spPr>
          <a:xfrm>
            <a:off x="209550" y="1255711"/>
            <a:ext cx="19304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4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23445" t="23282" r="32451" b="25949"/>
          <a:stretch/>
        </p:blipFill>
        <p:spPr>
          <a:xfrm>
            <a:off x="457201" y="3273037"/>
            <a:ext cx="2428120" cy="172154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772052"/>
            <a:ext cx="3661718" cy="3593970"/>
          </a:xfrm>
        </p:spPr>
        <p:txBody>
          <a:bodyPr/>
          <a:lstStyle/>
          <a:p>
            <a:r>
              <a:rPr lang="en-US" dirty="0"/>
              <a:t>Radiant image files were probed manually to get a maximum luminance delta in the smallest distance</a:t>
            </a:r>
          </a:p>
          <a:p>
            <a:r>
              <a:rPr lang="en-US" dirty="0"/>
              <a:t>Numbers entered into the spreadsheet are a nominal high to nominal low, not the absolute max and min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Method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046820" y="290788"/>
            <a:ext cx="2313656" cy="2042925"/>
            <a:chOff x="4441371" y="329216"/>
            <a:chExt cx="2313656" cy="20429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34683" r="23287" b="39745"/>
            <a:stretch/>
          </p:blipFill>
          <p:spPr>
            <a:xfrm>
              <a:off x="4441371" y="329216"/>
              <a:ext cx="2313656" cy="2042925"/>
            </a:xfrm>
            <a:prstGeom prst="rect">
              <a:avLst/>
            </a:prstGeom>
          </p:spPr>
        </p:pic>
        <p:sp>
          <p:nvSpPr>
            <p:cNvPr id="6" name="Rectangle: Rounded Corners 5"/>
            <p:cNvSpPr/>
            <p:nvPr/>
          </p:nvSpPr>
          <p:spPr>
            <a:xfrm>
              <a:off x="4441372" y="329216"/>
              <a:ext cx="2313655" cy="4812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CPY: 1.3M – 30K in 6mm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5737" y="2959772"/>
            <a:ext cx="2873828" cy="1904059"/>
            <a:chOff x="3781013" y="2791773"/>
            <a:chExt cx="2873828" cy="19040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9534" t="14501" r="29767" b="20204"/>
            <a:stretch/>
          </p:blipFill>
          <p:spPr>
            <a:xfrm>
              <a:off x="3781013" y="2791773"/>
              <a:ext cx="2873828" cy="1904059"/>
            </a:xfrm>
            <a:prstGeom prst="rect">
              <a:avLst/>
            </a:prstGeom>
          </p:spPr>
        </p:pic>
        <p:sp>
          <p:nvSpPr>
            <p:cNvPr id="8" name="Rectangle: Rounded Corners 7"/>
            <p:cNvSpPr/>
            <p:nvPr/>
          </p:nvSpPr>
          <p:spPr>
            <a:xfrm>
              <a:off x="3781013" y="2791773"/>
              <a:ext cx="2392566" cy="4812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KBL: 8.3M – 30K in 5mm</a:t>
              </a:r>
            </a:p>
          </p:txBody>
        </p:sp>
      </p:grpSp>
      <p:sp>
        <p:nvSpPr>
          <p:cNvPr id="18" name="Rectangle: Rounded Corners 17"/>
          <p:cNvSpPr/>
          <p:nvPr/>
        </p:nvSpPr>
        <p:spPr>
          <a:xfrm>
            <a:off x="457201" y="3137552"/>
            <a:ext cx="2524896" cy="4812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KBL: 393K – 13K in 75mm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178378" y="1048610"/>
            <a:ext cx="2965622" cy="2570206"/>
            <a:chOff x="6013622" y="1960605"/>
            <a:chExt cx="2965622" cy="257020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2737" t="6706" r="33389" b="17487"/>
            <a:stretch/>
          </p:blipFill>
          <p:spPr>
            <a:xfrm>
              <a:off x="6013622" y="1960605"/>
              <a:ext cx="2965622" cy="2570206"/>
            </a:xfrm>
            <a:prstGeom prst="rect">
              <a:avLst/>
            </a:prstGeom>
          </p:spPr>
        </p:pic>
        <p:sp>
          <p:nvSpPr>
            <p:cNvPr id="13" name="Rectangle: Rounded Corners 12"/>
            <p:cNvSpPr/>
            <p:nvPr/>
          </p:nvSpPr>
          <p:spPr>
            <a:xfrm>
              <a:off x="6013622" y="1971412"/>
              <a:ext cx="2965621" cy="4812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VuePoint: 36K – 15K in 230mm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flipH="1">
            <a:off x="2092411" y="3847070"/>
            <a:ext cx="395416" cy="4942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059460" y="4301396"/>
            <a:ext cx="362464" cy="2347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06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84" y="638634"/>
            <a:ext cx="7846232" cy="407248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Comfort Formula Graph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4225" y="4394738"/>
            <a:ext cx="3738383" cy="430853"/>
          </a:xfrm>
          <a:prstGeom prst="rect">
            <a:avLst/>
          </a:prstGeom>
          <a:solidFill>
            <a:schemeClr val="bg1"/>
          </a:solidFill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1100" dirty="0">
                <a:cs typeface="Roboto Light"/>
              </a:rPr>
              <a:t>Group eye comfort rating is average of scores from:</a:t>
            </a:r>
          </a:p>
          <a:p>
            <a:r>
              <a:rPr lang="en-US" sz="1100" dirty="0">
                <a:cs typeface="Roboto Light"/>
              </a:rPr>
              <a:t> Brad Thomas, Jon Vollers, Erik Milz, and Randy Bernard</a:t>
            </a:r>
          </a:p>
        </p:txBody>
      </p:sp>
    </p:spTree>
    <p:extLst>
      <p:ext uri="{BB962C8B-B14F-4D97-AF65-F5344CB8AC3E}">
        <p14:creationId xmlns:p14="http://schemas.microsoft.com/office/powerpoint/2010/main" val="3077783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041263"/>
              </p:ext>
            </p:extLst>
          </p:nvPr>
        </p:nvGraphicFramePr>
        <p:xfrm>
          <a:off x="152400" y="752081"/>
          <a:ext cx="8819720" cy="3639834"/>
        </p:xfrm>
        <a:graphic>
          <a:graphicData uri="http://schemas.openxmlformats.org/drawingml/2006/table">
            <a:tbl>
              <a:tblPr/>
              <a:tblGrid>
                <a:gridCol w="1559522">
                  <a:extLst>
                    <a:ext uri="{9D8B030D-6E8A-4147-A177-3AD203B41FA5}">
                      <a16:colId xmlns:a16="http://schemas.microsoft.com/office/drawing/2014/main" val="3389685957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239494758"/>
                    </a:ext>
                  </a:extLst>
                </a:gridCol>
                <a:gridCol w="706680">
                  <a:extLst>
                    <a:ext uri="{9D8B030D-6E8A-4147-A177-3AD203B41FA5}">
                      <a16:colId xmlns:a16="http://schemas.microsoft.com/office/drawing/2014/main" val="300652254"/>
                    </a:ext>
                  </a:extLst>
                </a:gridCol>
                <a:gridCol w="517103">
                  <a:extLst>
                    <a:ext uri="{9D8B030D-6E8A-4147-A177-3AD203B41FA5}">
                      <a16:colId xmlns:a16="http://schemas.microsoft.com/office/drawing/2014/main" val="2481863697"/>
                    </a:ext>
                  </a:extLst>
                </a:gridCol>
                <a:gridCol w="605017">
                  <a:extLst>
                    <a:ext uri="{9D8B030D-6E8A-4147-A177-3AD203B41FA5}">
                      <a16:colId xmlns:a16="http://schemas.microsoft.com/office/drawing/2014/main" val="1768747228"/>
                    </a:ext>
                  </a:extLst>
                </a:gridCol>
                <a:gridCol w="632517">
                  <a:extLst>
                    <a:ext uri="{9D8B030D-6E8A-4147-A177-3AD203B41FA5}">
                      <a16:colId xmlns:a16="http://schemas.microsoft.com/office/drawing/2014/main" val="3968395759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3997012906"/>
                    </a:ext>
                  </a:extLst>
                </a:gridCol>
                <a:gridCol w="660018">
                  <a:extLst>
                    <a:ext uri="{9D8B030D-6E8A-4147-A177-3AD203B41FA5}">
                      <a16:colId xmlns:a16="http://schemas.microsoft.com/office/drawing/2014/main" val="1955552280"/>
                    </a:ext>
                  </a:extLst>
                </a:gridCol>
                <a:gridCol w="618767">
                  <a:extLst>
                    <a:ext uri="{9D8B030D-6E8A-4147-A177-3AD203B41FA5}">
                      <a16:colId xmlns:a16="http://schemas.microsoft.com/office/drawing/2014/main" val="283222654"/>
                    </a:ext>
                  </a:extLst>
                </a:gridCol>
                <a:gridCol w="728770">
                  <a:extLst>
                    <a:ext uri="{9D8B030D-6E8A-4147-A177-3AD203B41FA5}">
                      <a16:colId xmlns:a16="http://schemas.microsoft.com/office/drawing/2014/main" val="2388319953"/>
                    </a:ext>
                  </a:extLst>
                </a:gridCol>
                <a:gridCol w="632518">
                  <a:extLst>
                    <a:ext uri="{9D8B030D-6E8A-4147-A177-3AD203B41FA5}">
                      <a16:colId xmlns:a16="http://schemas.microsoft.com/office/drawing/2014/main" val="3624837143"/>
                    </a:ext>
                  </a:extLst>
                </a:gridCol>
                <a:gridCol w="756270">
                  <a:extLst>
                    <a:ext uri="{9D8B030D-6E8A-4147-A177-3AD203B41FA5}">
                      <a16:colId xmlns:a16="http://schemas.microsoft.com/office/drawing/2014/main" val="3900876491"/>
                    </a:ext>
                  </a:extLst>
                </a:gridCol>
              </a:tblGrid>
              <a:tr h="566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Luminaire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Brad's Eye 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Comfort Rating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bad to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good)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 Eye 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Comfort Rating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 bad to 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good)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Viewing 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(ft)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Max-Min Separation (mm)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(sq ft)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Ω</a:t>
                      </a:r>
                      <a:br>
                        <a:rPr lang="el-G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Solid Angle (Steradians)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Luminance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(cd/m^2)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Luminance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(cd/m^2)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Luminous Contrast: LC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(Lmax/Lmin)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LC/</a:t>
                      </a:r>
                      <a:r>
                        <a:rPr lang="el-G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Ω</a:t>
                      </a:r>
                      <a:br>
                        <a:rPr lang="el-G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l-G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luminous contrast / steradian)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Eye Comfort Score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(5/log(LC/</a:t>
                      </a:r>
                      <a:r>
                        <a:rPr lang="el-G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Ω))</a:t>
                      </a:r>
                    </a:p>
                  </a:txBody>
                  <a:tcPr marL="7086" marR="7086" marT="70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07702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VuePoint with bare LEDs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0.0000761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0.0000038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8,900,000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1.17E+09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40573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VuePoint P1 with Fresnel lens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0.0000761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0.0000038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3,900,000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3.42E+08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624258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Flex Troffer with bare LEDs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0.0000761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0.0000076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1.31E+08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4980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LEDway with 2M NanoOptic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0.0008454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0.0000282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1,600,000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2.84E+07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466164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KBL-A with bare small LEDs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2.67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0.0002113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0.0000106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8,300,000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2.62E+07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685526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VuePoint P1 with diffuser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0.0019021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0.0000951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1,800,000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7.57E+06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676120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CPY 250 flat lens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0.0003043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0.0000203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1,300,000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2.14E+06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729479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XSP with 3ME lens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0.0076086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0.0002536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9,235,000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8.09E+05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241070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CXB with bare COB LEDs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0.0033816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0.0001691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6,000,000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7.89E+05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635245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HXB with medium lens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0.0057149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0.0001143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1.86E+05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929205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RSW-S 2ME from front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0.1902140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0.0063405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7,800,000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1.54E+05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479076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RSW-S 3ME from rear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0.1902140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0.0063405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4.77E+03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546292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IG with standard lens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0.1320931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0.0132093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2.52E+03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376107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 with narrow reflector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0.7608560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0.0760856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3.15E+02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846822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Flex Troffer with lens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0.3381582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0.0338158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2.72E+02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806721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LS4 with White Satin Lens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4.67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0.0845396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0.0084540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16,400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2.16E+02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2.14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852175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VuePoint with diffuser only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4.67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1.394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3.44E+01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575807"/>
                  </a:ext>
                </a:extLst>
              </a:tr>
              <a:tr h="141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Perfectly uniform 2' flat panel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3.135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0.314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20,000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3.19E+00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9.93</a:t>
                      </a:r>
                    </a:p>
                  </a:txBody>
                  <a:tcPr marL="7086" marR="7086" marT="708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46520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Eye Comfort Scores</a:t>
            </a:r>
          </a:p>
        </p:txBody>
      </p:sp>
    </p:spTree>
    <p:extLst>
      <p:ext uri="{BB962C8B-B14F-4D97-AF65-F5344CB8AC3E}">
        <p14:creationId xmlns:p14="http://schemas.microsoft.com/office/powerpoint/2010/main" val="154789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74700"/>
            <a:ext cx="8229600" cy="3394472"/>
          </a:xfrm>
        </p:spPr>
        <p:txBody>
          <a:bodyPr/>
          <a:lstStyle/>
          <a:p>
            <a:r>
              <a:rPr lang="en-US" dirty="0"/>
              <a:t>The Eye Comfort Equation is based on two factors</a:t>
            </a:r>
          </a:p>
          <a:p>
            <a:pPr lvl="1"/>
            <a:r>
              <a:rPr lang="en-US" dirty="0"/>
              <a:t>The relative size of the lighted source(s)</a:t>
            </a:r>
          </a:p>
          <a:p>
            <a:pPr lvl="2"/>
            <a:r>
              <a:rPr lang="en-US" dirty="0"/>
              <a:t>Calculate the solid angle in </a:t>
            </a:r>
            <a:r>
              <a:rPr lang="en-US" dirty="0" err="1"/>
              <a:t>steradians</a:t>
            </a:r>
            <a:r>
              <a:rPr lang="en-US" dirty="0"/>
              <a:t> that the lighted area subtends</a:t>
            </a:r>
          </a:p>
          <a:p>
            <a:pPr lvl="3"/>
            <a:r>
              <a:rPr lang="en-US" dirty="0"/>
              <a:t>This could be the bare LED, COB, lens, or diffuser area</a:t>
            </a:r>
          </a:p>
          <a:p>
            <a:pPr lvl="1"/>
            <a:r>
              <a:rPr lang="en-US" dirty="0"/>
              <a:t>The contrast ratio within the light emitting area</a:t>
            </a:r>
          </a:p>
          <a:p>
            <a:pPr lvl="2"/>
            <a:r>
              <a:rPr lang="en-US" dirty="0"/>
              <a:t>Probe the Radiant Imaging Camera file for the maximum and minimum Luminance within the output area of the light</a:t>
            </a:r>
          </a:p>
          <a:p>
            <a:pPr lvl="2"/>
            <a:r>
              <a:rPr lang="en-US" dirty="0"/>
              <a:t>The max/min ratio is the luminance contrast (LC)</a:t>
            </a:r>
          </a:p>
          <a:p>
            <a:pPr lvl="1"/>
            <a:r>
              <a:rPr lang="en-US" dirty="0"/>
              <a:t>The equation: 5/log(LC/</a:t>
            </a:r>
            <a:r>
              <a:rPr lang="el-GR" dirty="0"/>
              <a:t>Ω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LC/</a:t>
            </a:r>
            <a:r>
              <a:rPr lang="el-GR" dirty="0"/>
              <a:t>Ω</a:t>
            </a:r>
            <a:r>
              <a:rPr lang="en-US" dirty="0"/>
              <a:t> gets larger as the contrast goes up and angle goes down</a:t>
            </a:r>
          </a:p>
          <a:p>
            <a:pPr lvl="2"/>
            <a:r>
              <a:rPr lang="en-US" dirty="0"/>
              <a:t>Log function reduces it from over a billion to a 0-10 scale</a:t>
            </a:r>
          </a:p>
          <a:p>
            <a:pPr lvl="2"/>
            <a:r>
              <a:rPr lang="en-US" dirty="0"/>
              <a:t>5 over log(LC/</a:t>
            </a:r>
            <a:r>
              <a:rPr lang="el-GR" dirty="0"/>
              <a:t>Ω</a:t>
            </a:r>
            <a:r>
              <a:rPr lang="en-US" dirty="0"/>
              <a:t>m) makes it a full scale of  ~10 so that it can be related to the human subject voting on a scale of 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Comfort Equation</a:t>
            </a:r>
          </a:p>
        </p:txBody>
      </p:sp>
    </p:spTree>
    <p:extLst>
      <p:ext uri="{BB962C8B-B14F-4D97-AF65-F5344CB8AC3E}">
        <p14:creationId xmlns:p14="http://schemas.microsoft.com/office/powerpoint/2010/main" val="1325151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Cylon Study</a:t>
            </a:r>
          </a:p>
        </p:txBody>
      </p:sp>
    </p:spTree>
    <p:extLst>
      <p:ext uri="{BB962C8B-B14F-4D97-AF65-F5344CB8AC3E}">
        <p14:creationId xmlns:p14="http://schemas.microsoft.com/office/powerpoint/2010/main" val="3378396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140" r="31661"/>
          <a:stretch/>
        </p:blipFill>
        <p:spPr>
          <a:xfrm>
            <a:off x="240633" y="736600"/>
            <a:ext cx="2983831" cy="3390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5" y="736600"/>
            <a:ext cx="5505450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CPY 250 with Flat Lens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565,000 to space 20,000 is 28:1 ratio over 6mm span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0.81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34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409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7590208" y="209550"/>
            <a:ext cx="1315667" cy="29921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Cylon Study</a:t>
            </a:r>
          </a:p>
        </p:txBody>
      </p:sp>
    </p:spTree>
    <p:extLst>
      <p:ext uri="{BB962C8B-B14F-4D97-AF65-F5344CB8AC3E}">
        <p14:creationId xmlns:p14="http://schemas.microsoft.com/office/powerpoint/2010/main" val="1884059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3397" r="31129"/>
          <a:stretch/>
        </p:blipFill>
        <p:spPr>
          <a:xfrm>
            <a:off x="234950" y="723900"/>
            <a:ext cx="3054056" cy="3390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723900"/>
            <a:ext cx="5505450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CPY 250 with Drop Lens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627,000 to space 15,000 is 42:1 ratio over 4mm span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0.75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34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409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7590208" y="209550"/>
            <a:ext cx="1315667" cy="29921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Cylon Study</a:t>
            </a:r>
          </a:p>
        </p:txBody>
      </p:sp>
    </p:spTree>
    <p:extLst>
      <p:ext uri="{BB962C8B-B14F-4D97-AF65-F5344CB8AC3E}">
        <p14:creationId xmlns:p14="http://schemas.microsoft.com/office/powerpoint/2010/main" val="2833454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4721" r="34294"/>
          <a:stretch/>
        </p:blipFill>
        <p:spPr>
          <a:xfrm>
            <a:off x="262275" y="729512"/>
            <a:ext cx="2806995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5" y="723900"/>
            <a:ext cx="5505450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LSI Scottsdale Vertex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1,022,000 to space 10,000 is 102:1 ratio over 4mm span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0.71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34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409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7590208" y="209550"/>
            <a:ext cx="1315667" cy="29921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Cylon Study</a:t>
            </a:r>
          </a:p>
        </p:txBody>
      </p:sp>
    </p:spTree>
    <p:extLst>
      <p:ext uri="{BB962C8B-B14F-4D97-AF65-F5344CB8AC3E}">
        <p14:creationId xmlns:p14="http://schemas.microsoft.com/office/powerpoint/2010/main" val="3884594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785" r="34061"/>
          <a:stretch/>
        </p:blipFill>
        <p:spPr>
          <a:xfrm>
            <a:off x="389862" y="736600"/>
            <a:ext cx="2651051" cy="3390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736600"/>
            <a:ext cx="5505450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Jarvis </a:t>
            </a:r>
            <a:r>
              <a:rPr lang="en-US" dirty="0" err="1"/>
              <a:t>Xbeam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8,000,000 to space 20,000 is 400:1 ratio over 25mm span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0.83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34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4099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7590208" y="209550"/>
            <a:ext cx="1315667" cy="29921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Cylon Study</a:t>
            </a:r>
          </a:p>
        </p:txBody>
      </p:sp>
    </p:spTree>
    <p:extLst>
      <p:ext uri="{BB962C8B-B14F-4D97-AF65-F5344CB8AC3E}">
        <p14:creationId xmlns:p14="http://schemas.microsoft.com/office/powerpoint/2010/main" val="3575441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Comfort Formula Graph with Cylon Data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4225" y="4394738"/>
            <a:ext cx="3738383" cy="430853"/>
          </a:xfrm>
          <a:prstGeom prst="rect">
            <a:avLst/>
          </a:prstGeom>
          <a:solidFill>
            <a:schemeClr val="bg1"/>
          </a:solidFill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1100" dirty="0">
                <a:cs typeface="Roboto Light"/>
              </a:rPr>
              <a:t>Group eye comfort rating is average of scores from:</a:t>
            </a:r>
          </a:p>
          <a:p>
            <a:r>
              <a:rPr lang="en-US" sz="1100" dirty="0">
                <a:cs typeface="Roboto Light"/>
              </a:rPr>
              <a:t> Brad Thomas, Jon Vollers, Erik Milz, and Randy Bernard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71" y="669640"/>
            <a:ext cx="7438953" cy="37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99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55468"/>
          </a:xfrm>
        </p:spPr>
        <p:txBody>
          <a:bodyPr/>
          <a:lstStyle/>
          <a:p>
            <a:r>
              <a:rPr lang="en-US" dirty="0"/>
              <a:t>Luminance is the measure of the amount of light emitted from a surface</a:t>
            </a:r>
          </a:p>
          <a:p>
            <a:pPr lvl="1"/>
            <a:r>
              <a:rPr lang="en-US" dirty="0"/>
              <a:t>Units are candelas per square meter </a:t>
            </a:r>
          </a:p>
          <a:p>
            <a:pPr lvl="1"/>
            <a:r>
              <a:rPr lang="en-US" dirty="0"/>
              <a:t>It is light at the source not on the target, so it is independent of distance</a:t>
            </a:r>
          </a:p>
          <a:p>
            <a:pPr lvl="1"/>
            <a:r>
              <a:rPr lang="en-US" dirty="0"/>
              <a:t>However, to measure it the radiant camera needs to know the lens focal length and distance to the source to calculate the area and therefore the Luminance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317468"/>
            <a:ext cx="7315200" cy="227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5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785"/>
          <a:stretch/>
        </p:blipFill>
        <p:spPr>
          <a:xfrm>
            <a:off x="3829050" y="749300"/>
            <a:ext cx="5076824" cy="339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VuePoint with Bare LEDs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514" r="29355"/>
          <a:stretch/>
        </p:blipFill>
        <p:spPr>
          <a:xfrm>
            <a:off x="317499" y="749300"/>
            <a:ext cx="3200401" cy="3390900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444500" y="4260850"/>
            <a:ext cx="8229600" cy="333772"/>
          </a:xfrm>
          <a:prstGeom prst="rect">
            <a:avLst/>
          </a:prstGeom>
        </p:spPr>
        <p:txBody>
          <a:bodyPr/>
          <a:lstStyle>
            <a:lvl1pPr marL="292219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LED 8,900,000 to space 2,000 is 4,450:1 ratio over 3mm span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0.55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905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8227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70088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VuePoint with Bare LEDs - Luminance Profile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223962"/>
            <a:ext cx="7410450" cy="2695575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44500" y="4260850"/>
            <a:ext cx="8229600" cy="333772"/>
          </a:xfrm>
          <a:prstGeom prst="rect">
            <a:avLst/>
          </a:prstGeom>
        </p:spPr>
        <p:txBody>
          <a:bodyPr/>
          <a:lstStyle>
            <a:lvl1pPr marL="292219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Extreme bright to dark contrast is uncomfortable to the eyes</a:t>
            </a:r>
          </a:p>
        </p:txBody>
      </p:sp>
    </p:spTree>
    <p:extLst>
      <p:ext uri="{BB962C8B-B14F-4D97-AF65-F5344CB8AC3E}">
        <p14:creationId xmlns:p14="http://schemas.microsoft.com/office/powerpoint/2010/main" val="133630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VuePoint with Bare LEDs – Light Tools Simulation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44500" y="4260850"/>
            <a:ext cx="8229600" cy="333772"/>
          </a:xfrm>
          <a:prstGeom prst="rect">
            <a:avLst/>
          </a:prstGeom>
        </p:spPr>
        <p:txBody>
          <a:bodyPr/>
          <a:lstStyle>
            <a:lvl1pPr marL="292219" indent="-292219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LED 4,400,000 to space 800 is 5,500:1 ratio over 3mm span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0.55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8227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  <p:pic>
        <p:nvPicPr>
          <p:cNvPr id="1026" name="Picture 2" descr="image00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4"/>
          <a:stretch/>
        </p:blipFill>
        <p:spPr bwMode="auto">
          <a:xfrm>
            <a:off x="1884363" y="642030"/>
            <a:ext cx="4937760" cy="36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87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VuePoint P1 with Fresnel Lens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3,900,000 to space 3,000 is 1,300:1 ratio over 15mm span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4244"/>
          <a:stretch/>
        </p:blipFill>
        <p:spPr>
          <a:xfrm>
            <a:off x="4184650" y="749300"/>
            <a:ext cx="4721224" cy="339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8973" r="22664"/>
          <a:stretch/>
        </p:blipFill>
        <p:spPr>
          <a:xfrm>
            <a:off x="577848" y="749300"/>
            <a:ext cx="3213101" cy="3390900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0.59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651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419735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235531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without Lens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4500" y="4260850"/>
            <a:ext cx="8229600" cy="333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LED 2,500,000 to space 2,500 is 1,000:1 ratio over 3mm span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477"/>
          <a:stretch/>
        </p:blipFill>
        <p:spPr>
          <a:xfrm>
            <a:off x="3568699" y="762000"/>
            <a:ext cx="5038725" cy="3390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398" r="40311"/>
          <a:stretch/>
        </p:blipFill>
        <p:spPr>
          <a:xfrm>
            <a:off x="635001" y="762000"/>
            <a:ext cx="2438400" cy="3390900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7423150" y="4298950"/>
            <a:ext cx="1498600" cy="2956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Eye Comfort = 0.62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350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True Color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581400" y="736600"/>
            <a:ext cx="863600" cy="1651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Luminance</a:t>
            </a:r>
          </a:p>
        </p:txBody>
      </p:sp>
    </p:spTree>
    <p:extLst>
      <p:ext uri="{BB962C8B-B14F-4D97-AF65-F5344CB8AC3E}">
        <p14:creationId xmlns:p14="http://schemas.microsoft.com/office/powerpoint/2010/main" val="1496824339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template-16x9-internal (9)">
  <a:themeElements>
    <a:clrScheme name="Cree Corporate">
      <a:dk1>
        <a:srgbClr val="2C2C2C"/>
      </a:dk1>
      <a:lt1>
        <a:sysClr val="window" lastClr="FFFFFF"/>
      </a:lt1>
      <a:dk2>
        <a:srgbClr val="1F497D"/>
      </a:dk2>
      <a:lt2>
        <a:srgbClr val="C9C9C9"/>
      </a:lt2>
      <a:accent1>
        <a:srgbClr val="5480C3"/>
      </a:accent1>
      <a:accent2>
        <a:srgbClr val="FFC000"/>
      </a:accent2>
      <a:accent3>
        <a:srgbClr val="2EB1E5"/>
      </a:accent3>
      <a:accent4>
        <a:srgbClr val="E5E0CA"/>
      </a:accent4>
      <a:accent5>
        <a:srgbClr val="AAC11E"/>
      </a:accent5>
      <a:accent6>
        <a:srgbClr val="D6511D"/>
      </a:accent6>
      <a:hlink>
        <a:srgbClr val="2EB1E5"/>
      </a:hlink>
      <a:folHlink>
        <a:srgbClr val="1F497D"/>
      </a:folHlink>
    </a:clrScheme>
    <a:fontScheme name="Cree PP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91410" tIns="45703" rIns="91410" bIns="45703" rtlCol="0">
        <a:spAutoFit/>
      </a:bodyPr>
      <a:lstStyle>
        <a:defPPr>
          <a:defRPr sz="1200" dirty="0" err="1" smtClean="0">
            <a:cs typeface="Roboto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6842938-DC7C-4B15-93BC-4522A6627219}" vid="{63819C20-024B-42F7-A03A-2A21CF97FD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F3AD8C0680A448B3A1194FFC333B1" ma:contentTypeVersion="0" ma:contentTypeDescription="Create a new document." ma:contentTypeScope="" ma:versionID="7c54aad5d6586017bfc184c8b70f3a82">
  <xsd:schema xmlns:xsd="http://www.w3.org/2001/XMLSchema" xmlns:p="http://schemas.microsoft.com/office/2006/metadata/properties" targetNamespace="http://schemas.microsoft.com/office/2006/metadata/properties" ma:root="true" ma:fieldsID="84d24c2467e79a5b957f305a830827c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3AEC2E96-C33C-4C6B-AD36-9BC1FE4194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FB292D3F-3AE6-468A-963B-D0A57A3D64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E8F1CB-C0C4-48FB-8DC1-29906C96D734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corporate-template-16x9-internal (9)</Template>
  <TotalTime>3798</TotalTime>
  <Words>1426</Words>
  <Application>Microsoft Office PowerPoint</Application>
  <PresentationFormat>On-screen Show (16:9)</PresentationFormat>
  <Paragraphs>401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Roboto Light</vt:lpstr>
      <vt:lpstr>corporate-template-16x9-internal (9)</vt:lpstr>
      <vt:lpstr>PowerPoint Presentation</vt:lpstr>
      <vt:lpstr>Eye Comfort Concept</vt:lpstr>
      <vt:lpstr>Eye Comfort Equation</vt:lpstr>
      <vt:lpstr>Luminance</vt:lpstr>
      <vt:lpstr>VuePoint with Bare LEDs</vt:lpstr>
      <vt:lpstr>VuePoint with Bare LEDs - Luminance Profile</vt:lpstr>
      <vt:lpstr>VuePoint with Bare LEDs – Light Tools Simulation</vt:lpstr>
      <vt:lpstr>VuePoint P1 with Fresnel Lens</vt:lpstr>
      <vt:lpstr>Flex without Lens</vt:lpstr>
      <vt:lpstr>LEDway with 2M Optics</vt:lpstr>
      <vt:lpstr>KBL-A (external Meanwell driver)</vt:lpstr>
      <vt:lpstr>VuePoint P1 with Diffuser only</vt:lpstr>
      <vt:lpstr>CPY 250 with Flat Lens</vt:lpstr>
      <vt:lpstr>XSP 3ME</vt:lpstr>
      <vt:lpstr>CXB-A</vt:lpstr>
      <vt:lpstr>HXB 70kL Medium Optic at 65° Viewing Angle</vt:lpstr>
      <vt:lpstr>RSW Small 2ME (from slightly in front)</vt:lpstr>
      <vt:lpstr>RSW Small (from slightly behind)</vt:lpstr>
      <vt:lpstr>IG </vt:lpstr>
      <vt:lpstr>VG with narrow reflector</vt:lpstr>
      <vt:lpstr>Flex with Lens</vt:lpstr>
      <vt:lpstr>LS4 White Satin Ice at Nadir</vt:lpstr>
      <vt:lpstr>VuePoint with Diffuser</vt:lpstr>
      <vt:lpstr>VuePoint with Diffuser</vt:lpstr>
      <vt:lpstr>VuePoint with Diffuser - Luminance Profile</vt:lpstr>
      <vt:lpstr>VuePoint 12kL Scalloped Edge Luminance</vt:lpstr>
      <vt:lpstr>Measurement Method</vt:lpstr>
      <vt:lpstr>Eye Comfort Formula Graph</vt:lpstr>
      <vt:lpstr>Data for Eye Comfort Scores</vt:lpstr>
      <vt:lpstr>PowerPoint Presentation</vt:lpstr>
      <vt:lpstr>CPY 250 with Flat Lens</vt:lpstr>
      <vt:lpstr>CPY 250 with Drop Lens</vt:lpstr>
      <vt:lpstr>LSI Scottsdale Vertex</vt:lpstr>
      <vt:lpstr>Jarvis Xbeam</vt:lpstr>
      <vt:lpstr>Eye Comfort Formula Graph with Cylon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Kip McDaniel</dc:creator>
  <cp:lastModifiedBy>Frank Fang</cp:lastModifiedBy>
  <cp:revision>84</cp:revision>
  <dcterms:created xsi:type="dcterms:W3CDTF">2019-05-10T14:48:59Z</dcterms:created>
  <dcterms:modified xsi:type="dcterms:W3CDTF">2020-04-27T03:28:29Z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0x010100075F3AD8C0680A448B3A1194FFC333B1</vt:lpwstr>
  </property>
</Properties>
</file>